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8"/>
  </p:notesMasterIdLst>
  <p:sldIdLst>
    <p:sldId id="256" r:id="rId2"/>
    <p:sldId id="257" r:id="rId3"/>
    <p:sldId id="264" r:id="rId4"/>
    <p:sldId id="258" r:id="rId5"/>
    <p:sldId id="259" r:id="rId6"/>
    <p:sldId id="260" r:id="rId7"/>
    <p:sldId id="261" r:id="rId8"/>
    <p:sldId id="265" r:id="rId9"/>
    <p:sldId id="266" r:id="rId10"/>
    <p:sldId id="267" r:id="rId11"/>
    <p:sldId id="273" r:id="rId12"/>
    <p:sldId id="276" r:id="rId13"/>
    <p:sldId id="277" r:id="rId14"/>
    <p:sldId id="274" r:id="rId15"/>
    <p:sldId id="275" r:id="rId16"/>
    <p:sldId id="269" r:id="rId17"/>
    <p:sldId id="303" r:id="rId18"/>
    <p:sldId id="292" r:id="rId19"/>
    <p:sldId id="293" r:id="rId20"/>
    <p:sldId id="296" r:id="rId21"/>
    <p:sldId id="294" r:id="rId22"/>
    <p:sldId id="307" r:id="rId23"/>
    <p:sldId id="297" r:id="rId24"/>
    <p:sldId id="304" r:id="rId25"/>
    <p:sldId id="305" r:id="rId26"/>
    <p:sldId id="308" r:id="rId27"/>
    <p:sldId id="306" r:id="rId28"/>
    <p:sldId id="309" r:id="rId29"/>
    <p:sldId id="298" r:id="rId30"/>
    <p:sldId id="310" r:id="rId31"/>
    <p:sldId id="301" r:id="rId32"/>
    <p:sldId id="262" r:id="rId33"/>
    <p:sldId id="263" r:id="rId34"/>
    <p:sldId id="300" r:id="rId35"/>
    <p:sldId id="311" r:id="rId36"/>
    <p:sldId id="299" r:id="rId37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F03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108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4DFF91-C129-49E5-80D6-C4117AAD5C9D}" type="datetimeFigureOut">
              <a:rPr lang="es-ES" smtClean="0"/>
              <a:pPr/>
              <a:t>11/03/2014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56B636-0317-4C32-8F91-07D44357BD61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4FB896-8D97-4AAB-8196-6DD7B641ABA0}" type="slidenum">
              <a:rPr lang="es-ES" smtClean="0"/>
              <a:pPr/>
              <a:t>14</a:t>
            </a:fld>
            <a:endParaRPr lang="es-ES" smtClean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GT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29AEA7-16F7-4BC9-99A3-11467D399F8B}" type="slidenum">
              <a:rPr lang="es-ES" smtClean="0"/>
              <a:pPr/>
              <a:t>15</a:t>
            </a:fld>
            <a:endParaRPr lang="es-ES" smtClean="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GT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F1926-9658-47FD-B721-E27679C9366F}" type="datetime1">
              <a:rPr lang="es-ES" smtClean="0"/>
              <a:pPr/>
              <a:t>11/03/2014</a:t>
            </a:fld>
            <a:endParaRPr lang="es-ES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s-ES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369F-0F9D-4325-BA31-FBF5691A26D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6199C-E7FC-45EA-A063-38BC19304D4D}" type="datetime1">
              <a:rPr lang="es-ES" smtClean="0"/>
              <a:pPr/>
              <a:t>11/03/2014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369F-0F9D-4325-BA31-FBF5691A26D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CF32E-C9D1-4120-A4F4-B90BC0C54389}" type="datetime1">
              <a:rPr lang="es-ES" smtClean="0"/>
              <a:pPr/>
              <a:t>11/03/2014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369F-0F9D-4325-BA31-FBF5691A26D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ítulo y texto e imágenes prediseñad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17500" y="722313"/>
            <a:ext cx="8637588" cy="762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328613" y="1941513"/>
            <a:ext cx="4027487" cy="4114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imágenes prediseñadas"/>
          <p:cNvSpPr>
            <a:spLocks noGrp="1"/>
          </p:cNvSpPr>
          <p:nvPr>
            <p:ph type="clipArt" sz="half" idx="2"/>
          </p:nvPr>
        </p:nvSpPr>
        <p:spPr>
          <a:xfrm>
            <a:off x="4508500" y="1941513"/>
            <a:ext cx="4029075" cy="4114800"/>
          </a:xfrm>
        </p:spPr>
        <p:txBody>
          <a:bodyPr/>
          <a:lstStyle/>
          <a:p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3433763" y="634365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1526D9A-2BEF-4160-BEFA-D857EFE83A95}" type="datetime1">
              <a:rPr lang="es-ES" smtClean="0"/>
              <a:pPr/>
              <a:t>11/03/2014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108700" y="634365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-Funciones motoras de la médula espinal-</a:t>
            </a:r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46050" y="63611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375ADE9-F24A-41E2-AC3E-AA22DF285A60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B1333-8107-4D14-ACF0-CE97C9AF2CB5}" type="datetime1">
              <a:rPr lang="es-ES" smtClean="0"/>
              <a:pPr/>
              <a:t>11/03/2014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369F-0F9D-4325-BA31-FBF5691A26D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Forma libre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5DDF7-B66E-4953-827C-5040ECE3CCC0}" type="datetime1">
              <a:rPr lang="es-ES" smtClean="0"/>
              <a:pPr/>
              <a:t>11/03/2014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369F-0F9D-4325-BA31-FBF5691A26D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D7244-E864-4268-B528-1C74947B58DD}" type="datetime1">
              <a:rPr lang="es-ES" smtClean="0"/>
              <a:pPr/>
              <a:t>11/03/2014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369F-0F9D-4325-BA31-FBF5691A26D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F66C2-1B71-4893-8905-C013456F94E3}" type="datetime1">
              <a:rPr lang="es-ES" smtClean="0"/>
              <a:pPr/>
              <a:t>11/03/2014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369F-0F9D-4325-BA31-FBF5691A26D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CECD7-DD76-4ADD-BF95-3D73E53DC24C}" type="datetime1">
              <a:rPr lang="es-ES" smtClean="0"/>
              <a:pPr/>
              <a:t>11/03/2014</a:t>
            </a:fld>
            <a:endParaRPr lang="es-ES"/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B3369F-0F9D-4325-BA31-FBF5691A26DB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9" name="8 Marcador de pie de página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490AD-4D23-4CBD-901A-1C0036E5CE29}" type="datetime1">
              <a:rPr lang="es-ES" smtClean="0"/>
              <a:pPr/>
              <a:t>11/03/2014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369F-0F9D-4325-BA31-FBF5691A26D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BB1FE-1BDF-48FF-BCE0-9082F616D877}" type="datetime1">
              <a:rPr lang="es-ES" smtClean="0"/>
              <a:pPr/>
              <a:t>11/03/2014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D4B3369F-0F9D-4325-BA31-FBF5691A26D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C4BCED77-A089-4EF4-AED5-C9AA890E6DE2}" type="datetime1">
              <a:rPr lang="es-ES" smtClean="0"/>
              <a:pPr/>
              <a:t>11/03/2014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369F-0F9D-4325-BA31-FBF5691A26D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Forma libre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Forma libre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30E1AA3B-5EAF-4149-9D30-E6101E5A06B7}" type="datetime1">
              <a:rPr lang="es-ES" smtClean="0"/>
              <a:pPr/>
              <a:t>11/03/2014</a:t>
            </a:fld>
            <a:endParaRPr lang="es-ES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r>
              <a:rPr lang="es-ES" smtClean="0"/>
              <a:t>-Funciones motoras de la médula espinal-</a:t>
            </a:r>
            <a:endParaRPr lang="es-ES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D4B3369F-0F9D-4325-BA31-FBF5691A26D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Jonathan\Desktop\m&#233;dula\Reflejos%20Medulares%20Chavo%20del%208%20jajaja.wmv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Jonathan\Desktop\m&#233;dula\bicipital%20y%20tricipital%20reflex.wmv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2.xml"/><Relationship Id="rId1" Type="http://schemas.openxmlformats.org/officeDocument/2006/relationships/video" Target="file:///C:\Users\Jonathan\Desktop\m&#233;dula\descerebraci&#243;n%20de%20sapo.wmv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4.xml"/><Relationship Id="rId1" Type="http://schemas.openxmlformats.org/officeDocument/2006/relationships/video" Target="file:///C:\Users\Jonathan\Desktop\m&#233;dula\Moro%20Reflex.wmv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Jonathan\Desktop\m&#233;dula\Best%20Reflex%20ever.wmv" TargetMode="Externa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404320" y="3071976"/>
            <a:ext cx="7416152" cy="2301240"/>
          </a:xfrm>
        </p:spPr>
        <p:txBody>
          <a:bodyPr>
            <a:normAutofit/>
          </a:bodyPr>
          <a:lstStyle/>
          <a:p>
            <a:pPr algn="ctr"/>
            <a:r>
              <a:rPr lang="es-GT" sz="3600" dirty="0" smtClean="0"/>
              <a:t>Funciones Motoras Medulares</a:t>
            </a:r>
            <a:endParaRPr lang="es-ES" sz="36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2052392" y="3260576"/>
            <a:ext cx="6480048" cy="1752600"/>
          </a:xfrm>
        </p:spPr>
        <p:txBody>
          <a:bodyPr/>
          <a:lstStyle/>
          <a:p>
            <a:r>
              <a:rPr lang="es-GT" i="1" dirty="0" smtClean="0"/>
              <a:t>Dr. Johnnathan Emanuel Molina</a:t>
            </a:r>
          </a:p>
          <a:p>
            <a:r>
              <a:rPr lang="es-GT" i="1" dirty="0" smtClean="0"/>
              <a:t>Fisiología Médica</a:t>
            </a:r>
          </a:p>
          <a:p>
            <a:r>
              <a:rPr lang="es-GT" i="1" dirty="0" smtClean="0"/>
              <a:t>2014</a:t>
            </a:r>
            <a:endParaRPr lang="es-ES" i="1" dirty="0"/>
          </a:p>
        </p:txBody>
      </p:sp>
      <p:pic>
        <p:nvPicPr>
          <p:cNvPr id="15362" name="Picture 2" descr="http://www.afh.bio.br/nervoso/img/medulaespinhal.gif"/>
          <p:cNvPicPr>
            <a:picLocks noChangeAspect="1" noChangeArrowheads="1"/>
          </p:cNvPicPr>
          <p:nvPr/>
        </p:nvPicPr>
        <p:blipFill>
          <a:blip r:embed="rId2" cstate="print"/>
          <a:srcRect t="5730"/>
          <a:stretch>
            <a:fillRect/>
          </a:stretch>
        </p:blipFill>
        <p:spPr bwMode="auto">
          <a:xfrm>
            <a:off x="2699793" y="414958"/>
            <a:ext cx="4032448" cy="25099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3.bp.blogspot.com/_q31d8tnevBw/SXe2geuUogI/AAAAAAAAABk/1YPMCpMqG0w/s400/HUSO2.png"/>
          <p:cNvPicPr>
            <a:picLocks noChangeAspect="1" noChangeArrowheads="1"/>
          </p:cNvPicPr>
          <p:nvPr/>
        </p:nvPicPr>
        <p:blipFill>
          <a:blip r:embed="rId2" cstate="print"/>
          <a:srcRect r="48193"/>
          <a:stretch>
            <a:fillRect/>
          </a:stretch>
        </p:blipFill>
        <p:spPr bwMode="auto">
          <a:xfrm>
            <a:off x="0" y="620688"/>
            <a:ext cx="3563888" cy="468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2 CuadroTexto"/>
          <p:cNvSpPr txBox="1"/>
          <p:nvPr/>
        </p:nvSpPr>
        <p:spPr>
          <a:xfrm>
            <a:off x="7236296" y="1196752"/>
            <a:ext cx="1907704" cy="20313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GT" sz="1400" i="1" u="sng" dirty="0" smtClean="0"/>
              <a:t>Fibras </a:t>
            </a:r>
            <a:r>
              <a:rPr lang="es-GT" sz="1400" i="1" u="sng" dirty="0" err="1" smtClean="0"/>
              <a:t>Intrafusales</a:t>
            </a:r>
            <a:endParaRPr lang="es-GT" sz="1400" i="1" u="sng" dirty="0" smtClean="0"/>
          </a:p>
          <a:p>
            <a:pPr algn="ctr"/>
            <a:endParaRPr lang="es-GT" sz="1400" dirty="0" smtClean="0"/>
          </a:p>
          <a:p>
            <a:pPr algn="ctr"/>
            <a:r>
              <a:rPr lang="es-GT" sz="1400" dirty="0" smtClean="0"/>
              <a:t>-Cadena y Bolsa Nuclear</a:t>
            </a:r>
            <a:endParaRPr lang="es-ES" sz="1400" dirty="0" smtClean="0"/>
          </a:p>
          <a:p>
            <a:pPr algn="ctr"/>
            <a:endParaRPr lang="es-GT" sz="1400" i="1" u="sng" dirty="0" smtClean="0"/>
          </a:p>
          <a:p>
            <a:pPr algn="ctr"/>
            <a:r>
              <a:rPr lang="es-GT" sz="1400" dirty="0" smtClean="0"/>
              <a:t>-No contribuyen a la fuerza contráctil del músculo (poca </a:t>
            </a:r>
            <a:r>
              <a:rPr lang="es-GT" sz="1400" dirty="0" err="1" smtClean="0"/>
              <a:t>miosina</a:t>
            </a:r>
            <a:r>
              <a:rPr lang="es-GT" sz="1400" dirty="0" smtClean="0"/>
              <a:t>)</a:t>
            </a:r>
          </a:p>
        </p:txBody>
      </p:sp>
      <p:pic>
        <p:nvPicPr>
          <p:cNvPr id="24580" name="Picture 4" descr="http://2.bp.blogspot.com/_q31d8tnevBw/SXe2gzthtcI/AAAAAAAAABs/8FzcFJsf9-s/s400/HUS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627112"/>
            <a:ext cx="3672408" cy="4674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5 Conector recto de flecha"/>
          <p:cNvCxnSpPr/>
          <p:nvPr/>
        </p:nvCxnSpPr>
        <p:spPr>
          <a:xfrm>
            <a:off x="755576" y="5013176"/>
            <a:ext cx="936104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 de flecha"/>
          <p:cNvCxnSpPr/>
          <p:nvPr/>
        </p:nvCxnSpPr>
        <p:spPr>
          <a:xfrm>
            <a:off x="2123728" y="4941168"/>
            <a:ext cx="3384376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8 CuadroTexto"/>
          <p:cNvSpPr txBox="1"/>
          <p:nvPr/>
        </p:nvSpPr>
        <p:spPr>
          <a:xfrm>
            <a:off x="1763688" y="5661248"/>
            <a:ext cx="1440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GT" dirty="0" smtClean="0"/>
              <a:t>Respuesta Estática y Dinámica</a:t>
            </a:r>
            <a:endParaRPr lang="es-ES" dirty="0"/>
          </a:p>
        </p:txBody>
      </p:sp>
      <p:sp>
        <p:nvSpPr>
          <p:cNvPr id="10" name="9 CuadroTexto"/>
          <p:cNvSpPr txBox="1"/>
          <p:nvPr/>
        </p:nvSpPr>
        <p:spPr>
          <a:xfrm>
            <a:off x="5436096" y="5435932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GT" dirty="0" smtClean="0"/>
              <a:t>Respuesta Estática</a:t>
            </a:r>
            <a:endParaRPr lang="es-ES" dirty="0"/>
          </a:p>
        </p:txBody>
      </p:sp>
      <p:cxnSp>
        <p:nvCxnSpPr>
          <p:cNvPr id="12" name="11 Conector recto de flecha"/>
          <p:cNvCxnSpPr/>
          <p:nvPr/>
        </p:nvCxnSpPr>
        <p:spPr>
          <a:xfrm flipV="1">
            <a:off x="1331640" y="620688"/>
            <a:ext cx="2808312" cy="223224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 de flecha"/>
          <p:cNvCxnSpPr/>
          <p:nvPr/>
        </p:nvCxnSpPr>
        <p:spPr>
          <a:xfrm flipV="1">
            <a:off x="2411760" y="548680"/>
            <a:ext cx="4824536" cy="208823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14 CuadroTexto"/>
          <p:cNvSpPr txBox="1"/>
          <p:nvPr/>
        </p:nvSpPr>
        <p:spPr>
          <a:xfrm>
            <a:off x="2987824" y="188640"/>
            <a:ext cx="2448272" cy="46166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GT" sz="1200" dirty="0" smtClean="0"/>
              <a:t>Son </a:t>
            </a:r>
            <a:r>
              <a:rPr lang="es-GT" sz="1200" dirty="0" err="1" smtClean="0"/>
              <a:t>monosinápticas</a:t>
            </a:r>
            <a:r>
              <a:rPr lang="es-GT" sz="1200" dirty="0" smtClean="0"/>
              <a:t> con la </a:t>
            </a:r>
            <a:r>
              <a:rPr lang="es-GT" sz="1200" dirty="0" err="1" smtClean="0"/>
              <a:t>motoneurona</a:t>
            </a:r>
            <a:endParaRPr lang="es-ES" sz="1200" dirty="0"/>
          </a:p>
        </p:txBody>
      </p:sp>
      <p:sp>
        <p:nvSpPr>
          <p:cNvPr id="17" name="16 CuadroTexto"/>
          <p:cNvSpPr txBox="1"/>
          <p:nvPr/>
        </p:nvSpPr>
        <p:spPr>
          <a:xfrm>
            <a:off x="6804248" y="0"/>
            <a:ext cx="1872208" cy="83099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GT" sz="1200" dirty="0" smtClean="0"/>
              <a:t>Sinapsis con </a:t>
            </a:r>
            <a:r>
              <a:rPr lang="es-GT" sz="1200" dirty="0" err="1" smtClean="0"/>
              <a:t>interneuronas</a:t>
            </a:r>
            <a:r>
              <a:rPr lang="es-GT" sz="1200" dirty="0" smtClean="0"/>
              <a:t> que mandan impulsos retardados</a:t>
            </a:r>
            <a:endParaRPr lang="es-ES" sz="1200" dirty="0"/>
          </a:p>
        </p:txBody>
      </p:sp>
      <p:sp>
        <p:nvSpPr>
          <p:cNvPr id="18" name="17 CuadroTexto"/>
          <p:cNvSpPr txBox="1"/>
          <p:nvPr/>
        </p:nvSpPr>
        <p:spPr>
          <a:xfrm>
            <a:off x="3491880" y="6165304"/>
            <a:ext cx="54726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GT" sz="1600" i="1" dirty="0" smtClean="0">
                <a:solidFill>
                  <a:srgbClr val="FFFF00"/>
                </a:solidFill>
              </a:rPr>
              <a:t>Reflejo </a:t>
            </a:r>
            <a:r>
              <a:rPr lang="es-GT" sz="1600" i="1" dirty="0" err="1" smtClean="0">
                <a:solidFill>
                  <a:srgbClr val="FFFF00"/>
                </a:solidFill>
              </a:rPr>
              <a:t>miotático</a:t>
            </a:r>
            <a:r>
              <a:rPr lang="es-GT" sz="1600" i="1" dirty="0" smtClean="0">
                <a:solidFill>
                  <a:srgbClr val="FFFF00"/>
                </a:solidFill>
              </a:rPr>
              <a:t>/estiramiento/contracción refleja muscular</a:t>
            </a:r>
            <a:endParaRPr lang="es-ES" sz="1600" i="1" dirty="0">
              <a:solidFill>
                <a:srgbClr val="FFFF00"/>
              </a:solidFill>
            </a:endParaRPr>
          </a:p>
        </p:txBody>
      </p:sp>
      <p:sp>
        <p:nvSpPr>
          <p:cNvPr id="19" name="18 CuadroTexto"/>
          <p:cNvSpPr txBox="1"/>
          <p:nvPr/>
        </p:nvSpPr>
        <p:spPr>
          <a:xfrm>
            <a:off x="7236296" y="3789040"/>
            <a:ext cx="1907704" cy="7386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GT" sz="1400" dirty="0" smtClean="0"/>
              <a:t>Reflejo estático le sigue al reflejo dinámico…</a:t>
            </a:r>
            <a:endParaRPr lang="es-ES" sz="1400" dirty="0"/>
          </a:p>
        </p:txBody>
      </p:sp>
      <p:sp>
        <p:nvSpPr>
          <p:cNvPr id="20" name="19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www.masmusculo.com.es/images/data/health/hus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60648"/>
            <a:ext cx="7200800" cy="61543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2 CuadroTexto"/>
          <p:cNvSpPr txBox="1"/>
          <p:nvPr/>
        </p:nvSpPr>
        <p:spPr>
          <a:xfrm>
            <a:off x="1619672" y="620688"/>
            <a:ext cx="3384376" cy="769441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GT" sz="2000" i="1" dirty="0" err="1" smtClean="0">
                <a:solidFill>
                  <a:srgbClr val="002060"/>
                </a:solidFill>
              </a:rPr>
              <a:t>Coactivación</a:t>
            </a:r>
            <a:r>
              <a:rPr lang="es-GT" sz="2000" i="1" dirty="0" smtClean="0">
                <a:solidFill>
                  <a:srgbClr val="002060"/>
                </a:solidFill>
              </a:rPr>
              <a:t> </a:t>
            </a:r>
            <a:r>
              <a:rPr lang="el-GR" sz="2000" i="1" dirty="0" smtClean="0">
                <a:solidFill>
                  <a:srgbClr val="002060"/>
                </a:solidFill>
              </a:rPr>
              <a:t>α</a:t>
            </a:r>
            <a:r>
              <a:rPr lang="es-GT" sz="2000" i="1" dirty="0" smtClean="0">
                <a:solidFill>
                  <a:srgbClr val="002060"/>
                </a:solidFill>
              </a:rPr>
              <a:t> - </a:t>
            </a:r>
            <a:r>
              <a:rPr lang="el-GR" sz="2000" i="1" dirty="0" smtClean="0">
                <a:solidFill>
                  <a:srgbClr val="002060"/>
                </a:solidFill>
              </a:rPr>
              <a:t>ᵞ</a:t>
            </a:r>
            <a:r>
              <a:rPr lang="es-GT" sz="2000" i="1" dirty="0" smtClean="0">
                <a:solidFill>
                  <a:srgbClr val="002060"/>
                </a:solidFill>
              </a:rPr>
              <a:t> </a:t>
            </a:r>
          </a:p>
          <a:p>
            <a:pPr algn="ctr"/>
            <a:r>
              <a:rPr lang="es-GT" sz="1200" i="1" dirty="0" smtClean="0">
                <a:solidFill>
                  <a:srgbClr val="002060"/>
                </a:solidFill>
              </a:rPr>
              <a:t>(control voluntario, no se opone durante la contracción voluntaria)</a:t>
            </a:r>
            <a:endParaRPr lang="es-ES" sz="1200" i="1" dirty="0">
              <a:solidFill>
                <a:srgbClr val="002060"/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0" y="3429000"/>
            <a:ext cx="1979712" cy="461665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GT" sz="1200" i="1" dirty="0" smtClean="0">
                <a:solidFill>
                  <a:srgbClr val="002060"/>
                </a:solidFill>
              </a:rPr>
              <a:t>Función amortiguadora de los reflejos </a:t>
            </a:r>
            <a:r>
              <a:rPr lang="es-GT" sz="1200" i="1" dirty="0" err="1" smtClean="0">
                <a:solidFill>
                  <a:srgbClr val="002060"/>
                </a:solidFill>
              </a:rPr>
              <a:t>miotáticos</a:t>
            </a:r>
            <a:endParaRPr lang="es-ES" sz="1200" i="1" dirty="0">
              <a:solidFill>
                <a:srgbClr val="002060"/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899592" y="1700808"/>
            <a:ext cx="7272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GT" dirty="0" smtClean="0"/>
              <a:t>Respuesta INVOLUNTARIA y PREDECIBLE a un estímulo… </a:t>
            </a:r>
          </a:p>
          <a:p>
            <a:pPr algn="just"/>
            <a:endParaRPr lang="es-GT" dirty="0"/>
          </a:p>
          <a:p>
            <a:pPr algn="just"/>
            <a:r>
              <a:rPr lang="es-GT" dirty="0" smtClean="0"/>
              <a:t>Ojo: No es INCONSCIENTE, ES INVOLUNTARIA</a:t>
            </a:r>
            <a:endParaRPr lang="es-ES" dirty="0"/>
          </a:p>
        </p:txBody>
      </p:sp>
      <p:sp>
        <p:nvSpPr>
          <p:cNvPr id="3" name="2 CuadroTexto"/>
          <p:cNvSpPr txBox="1"/>
          <p:nvPr/>
        </p:nvSpPr>
        <p:spPr>
          <a:xfrm>
            <a:off x="899592" y="548680"/>
            <a:ext cx="5256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GT" sz="2800" dirty="0" smtClean="0"/>
              <a:t>DEFINICIÓN DE REFLEJO</a:t>
            </a:r>
            <a:endParaRPr lang="es-ES" sz="2800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flejos Medulares Chavo del 8 jajaja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683568" y="620688"/>
            <a:ext cx="7776864" cy="5508612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9"/>
          <p:cNvPicPr>
            <a:picLocks noChangeAspect="1" noChangeArrowheads="1"/>
          </p:cNvPicPr>
          <p:nvPr/>
        </p:nvPicPr>
        <p:blipFill>
          <a:blip r:embed="rId3" cstate="print">
            <a:lum bright="12000"/>
          </a:blip>
          <a:srcRect/>
          <a:stretch>
            <a:fillRect/>
          </a:stretch>
        </p:blipFill>
        <p:spPr bwMode="auto">
          <a:xfrm>
            <a:off x="1835696" y="548680"/>
            <a:ext cx="5688012" cy="5651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5652120" y="4509120"/>
            <a:ext cx="1728787" cy="5048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dirty="0" smtClean="0">
                <a:solidFill>
                  <a:srgbClr val="FF0000"/>
                </a:solidFill>
              </a:rPr>
              <a:t>Nivel Medular: </a:t>
            </a:r>
          </a:p>
          <a:p>
            <a:pPr algn="ctr"/>
            <a:r>
              <a:rPr lang="es-ES" dirty="0" smtClean="0">
                <a:solidFill>
                  <a:srgbClr val="FF0000"/>
                </a:solidFill>
              </a:rPr>
              <a:t>L2</a:t>
            </a:r>
            <a:r>
              <a:rPr lang="es-ES" dirty="0">
                <a:solidFill>
                  <a:srgbClr val="FF0000"/>
                </a:solidFill>
              </a:rPr>
              <a:t>, L3 ,L4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179512" y="116632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GT" dirty="0" smtClean="0"/>
              <a:t>REFLEJO ROTULIANO…</a:t>
            </a:r>
            <a:endParaRPr lang="es-ES" dirty="0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 l="23074" t="43015" r="24809" b="19818"/>
          <a:stretch>
            <a:fillRect/>
          </a:stretch>
        </p:blipFill>
        <p:spPr>
          <a:xfrm>
            <a:off x="179388" y="1700213"/>
            <a:ext cx="8785225" cy="51577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3 CuadroTexto"/>
          <p:cNvSpPr txBox="1"/>
          <p:nvPr/>
        </p:nvSpPr>
        <p:spPr>
          <a:xfrm>
            <a:off x="4644008" y="4797152"/>
            <a:ext cx="12241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GT" sz="1600" dirty="0" smtClean="0">
                <a:solidFill>
                  <a:srgbClr val="FF0000"/>
                </a:solidFill>
              </a:rPr>
              <a:t>Nivel Medular:</a:t>
            </a:r>
          </a:p>
          <a:p>
            <a:pPr algn="ctr"/>
            <a:r>
              <a:rPr lang="es-GT" sz="1600" dirty="0" smtClean="0">
                <a:solidFill>
                  <a:srgbClr val="FF0000"/>
                </a:solidFill>
              </a:rPr>
              <a:t>S1 y S2</a:t>
            </a:r>
            <a:endParaRPr lang="es-ES" sz="1600" dirty="0">
              <a:solidFill>
                <a:srgbClr val="FF0000"/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539552" y="980728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GT" dirty="0" smtClean="0"/>
              <a:t>REFLEJO AQUÍLEO…</a:t>
            </a:r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www.fisiofundamental.com/guia/imagenes_guia/imgt14/imagenes/motricidad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3140968"/>
            <a:ext cx="4363583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6" name="Picture 4" descr="http://www.fisiofundamental.com/guia/imagenes_guia/imgt14/imagenes/motricidad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140968"/>
            <a:ext cx="3960440" cy="34754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3 CuadroTexto"/>
          <p:cNvSpPr txBox="1"/>
          <p:nvPr/>
        </p:nvSpPr>
        <p:spPr>
          <a:xfrm>
            <a:off x="1403648" y="764704"/>
            <a:ext cx="3600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GT" dirty="0" smtClean="0"/>
              <a:t>Reflejo Bicipital y </a:t>
            </a:r>
            <a:r>
              <a:rPr lang="es-GT" dirty="0" err="1" smtClean="0"/>
              <a:t>Tricipital</a:t>
            </a:r>
            <a:endParaRPr lang="es-GT" dirty="0" smtClean="0"/>
          </a:p>
          <a:p>
            <a:endParaRPr lang="es-GT" dirty="0"/>
          </a:p>
          <a:p>
            <a:endParaRPr lang="es-GT" dirty="0" smtClean="0"/>
          </a:p>
          <a:p>
            <a:endParaRPr lang="es-GT" dirty="0"/>
          </a:p>
          <a:p>
            <a:r>
              <a:rPr lang="es-GT" dirty="0" smtClean="0"/>
              <a:t>¿Niveles Medulares evaluados?</a:t>
            </a:r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cipital y tricipital reflex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39552" y="908720"/>
            <a:ext cx="7992888" cy="5112568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908720"/>
            <a:ext cx="8637588" cy="762000"/>
          </a:xfrm>
        </p:spPr>
        <p:txBody>
          <a:bodyPr>
            <a:normAutofit/>
          </a:bodyPr>
          <a:lstStyle/>
          <a:p>
            <a:r>
              <a:rPr lang="es-MX" sz="2400" dirty="0" smtClean="0">
                <a:latin typeface="Times New Roman" pitchFamily="18" charset="0"/>
                <a:cs typeface="Times New Roman" pitchFamily="18" charset="0"/>
              </a:rPr>
              <a:t>Reflejo Flexor / </a:t>
            </a:r>
            <a:r>
              <a:rPr lang="es-MX" sz="2400" dirty="0" err="1" smtClean="0">
                <a:latin typeface="Times New Roman" pitchFamily="18" charset="0"/>
                <a:cs typeface="Times New Roman" pitchFamily="18" charset="0"/>
              </a:rPr>
              <a:t>Nociceptivo</a:t>
            </a:r>
            <a:endParaRPr lang="es-ES" sz="2400" dirty="0">
              <a:latin typeface="Papyrus" pitchFamily="66" charset="0"/>
            </a:endParaRP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8613" y="2194520"/>
            <a:ext cx="4024312" cy="4114800"/>
          </a:xfrm>
        </p:spPr>
        <p:txBody>
          <a:bodyPr>
            <a:normAutofit/>
          </a:bodyPr>
          <a:lstStyle/>
          <a:p>
            <a:pPr algn="just">
              <a:lnSpc>
                <a:spcPct val="90000"/>
              </a:lnSpc>
              <a:buClr>
                <a:srgbClr val="000099"/>
              </a:buClr>
              <a:buFont typeface="Wingdings" pitchFamily="2" charset="2"/>
              <a:buChar char="ü"/>
            </a:pPr>
            <a:r>
              <a:rPr lang="es-MX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MX" sz="1800" dirty="0" smtClean="0">
                <a:latin typeface="Times New Roman" pitchFamily="18" charset="0"/>
                <a:cs typeface="Times New Roman" pitchFamily="18" charset="0"/>
              </a:rPr>
              <a:t>Respuesta ante el dolor</a:t>
            </a:r>
          </a:p>
          <a:p>
            <a:pPr algn="just">
              <a:lnSpc>
                <a:spcPct val="90000"/>
              </a:lnSpc>
              <a:buClr>
                <a:srgbClr val="000099"/>
              </a:buClr>
              <a:buFont typeface="Wingdings" pitchFamily="2" charset="2"/>
              <a:buChar char="ü"/>
            </a:pPr>
            <a:r>
              <a:rPr lang="es-MX" sz="1800" dirty="0" smtClean="0">
                <a:latin typeface="Times New Roman" pitchFamily="18" charset="0"/>
                <a:cs typeface="Times New Roman" pitchFamily="18" charset="0"/>
              </a:rPr>
              <a:t>Contracción </a:t>
            </a:r>
            <a:r>
              <a:rPr lang="es-MX" sz="1800" dirty="0">
                <a:latin typeface="Times New Roman" pitchFamily="18" charset="0"/>
                <a:cs typeface="Times New Roman" pitchFamily="18" charset="0"/>
              </a:rPr>
              <a:t>potente del músculo que aleja al miembro del estímulo</a:t>
            </a:r>
          </a:p>
          <a:p>
            <a:pPr algn="just">
              <a:lnSpc>
                <a:spcPct val="90000"/>
              </a:lnSpc>
              <a:buClr>
                <a:srgbClr val="000099"/>
              </a:buClr>
              <a:buFont typeface="Wingdings" pitchFamily="2" charset="2"/>
              <a:buChar char="ü"/>
            </a:pPr>
            <a:r>
              <a:rPr lang="es-MX" sz="1800" dirty="0">
                <a:latin typeface="Times New Roman" pitchFamily="18" charset="0"/>
                <a:cs typeface="Times New Roman" pitchFamily="18" charset="0"/>
              </a:rPr>
              <a:t>Provocado </a:t>
            </a:r>
            <a:r>
              <a:rPr lang="es-MX" sz="1800" dirty="0" smtClean="0">
                <a:latin typeface="Times New Roman" pitchFamily="18" charset="0"/>
                <a:cs typeface="Times New Roman" pitchFamily="18" charset="0"/>
              </a:rPr>
              <a:t>por receptores de dolor… ¿Cuáles son?</a:t>
            </a:r>
          </a:p>
          <a:p>
            <a:pPr algn="just">
              <a:lnSpc>
                <a:spcPct val="90000"/>
              </a:lnSpc>
              <a:buClr>
                <a:srgbClr val="000099"/>
              </a:buClr>
              <a:buFont typeface="Wingdings" pitchFamily="2" charset="2"/>
              <a:buChar char="ü"/>
            </a:pPr>
            <a:r>
              <a:rPr lang="es-MX" sz="1800" dirty="0" smtClean="0">
                <a:latin typeface="Times New Roman" pitchFamily="18" charset="0"/>
                <a:cs typeface="Times New Roman" pitchFamily="18" charset="0"/>
              </a:rPr>
              <a:t>No </a:t>
            </a:r>
            <a:r>
              <a:rPr lang="es-MX" sz="1800" dirty="0">
                <a:latin typeface="Times New Roman" pitchFamily="18" charset="0"/>
                <a:cs typeface="Times New Roman" pitchFamily="18" charset="0"/>
              </a:rPr>
              <a:t>pasan a las </a:t>
            </a:r>
            <a:r>
              <a:rPr lang="es-MX" sz="1800" dirty="0" err="1">
                <a:latin typeface="Times New Roman" pitchFamily="18" charset="0"/>
                <a:cs typeface="Times New Roman" pitchFamily="18" charset="0"/>
              </a:rPr>
              <a:t>motoneuronas</a:t>
            </a:r>
            <a:r>
              <a:rPr lang="es-MX" sz="1800" dirty="0">
                <a:latin typeface="Times New Roman" pitchFamily="18" charset="0"/>
                <a:cs typeface="Times New Roman" pitchFamily="18" charset="0"/>
              </a:rPr>
              <a:t> anteriores sino al fondo </a:t>
            </a:r>
            <a:r>
              <a:rPr lang="es-MX" sz="1800" dirty="0" err="1">
                <a:latin typeface="Times New Roman" pitchFamily="18" charset="0"/>
                <a:cs typeface="Times New Roman" pitchFamily="18" charset="0"/>
              </a:rPr>
              <a:t>interneural</a:t>
            </a:r>
            <a:r>
              <a:rPr lang="es-MX" sz="1800" dirty="0">
                <a:latin typeface="Times New Roman" pitchFamily="18" charset="0"/>
                <a:cs typeface="Times New Roman" pitchFamily="18" charset="0"/>
              </a:rPr>
              <a:t> y luego a las neuronas motoras, </a:t>
            </a:r>
            <a:r>
              <a:rPr lang="es-MX" sz="1800" dirty="0" smtClean="0">
                <a:latin typeface="Times New Roman" pitchFamily="18" charset="0"/>
                <a:cs typeface="Times New Roman" pitchFamily="18" charset="0"/>
              </a:rPr>
              <a:t>músculos </a:t>
            </a:r>
            <a:r>
              <a:rPr lang="es-MX" sz="1800" dirty="0">
                <a:latin typeface="Times New Roman" pitchFamily="18" charset="0"/>
                <a:cs typeface="Times New Roman" pitchFamily="18" charset="0"/>
              </a:rPr>
              <a:t>antagonistas inhibidos.</a:t>
            </a:r>
            <a:endParaRPr lang="es-ES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6" name="Picture 4" descr="http://1.bp.blogspot.com/-LF8UXle7QQo/UUPeCUVP02I/AAAAAAAAAIQ/YLuSPg4G-AE/s1600/REFLEJO+DOLOROSO+FLEXOR_fissioterap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1916832"/>
            <a:ext cx="4392488" cy="38884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sz="2400" b="1" dirty="0" smtClean="0">
                <a:latin typeface="Times New Roman" pitchFamily="18" charset="0"/>
                <a:cs typeface="Times New Roman" pitchFamily="18" charset="0"/>
              </a:rPr>
              <a:t>Reflejo Extensor Cruzado…</a:t>
            </a:r>
            <a:endParaRPr lang="es-E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528" y="1628800"/>
            <a:ext cx="7627763" cy="4114800"/>
          </a:xfrm>
        </p:spPr>
        <p:txBody>
          <a:bodyPr>
            <a:normAutofit/>
          </a:bodyPr>
          <a:lstStyle/>
          <a:p>
            <a:pPr algn="just">
              <a:buClr>
                <a:srgbClr val="000099"/>
              </a:buClr>
              <a:buFont typeface="Wingdings" pitchFamily="2" charset="2"/>
              <a:buChar char="v"/>
            </a:pPr>
            <a:r>
              <a:rPr lang="es-MX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MX" sz="2200" dirty="0" smtClean="0">
                <a:latin typeface="Times New Roman" pitchFamily="18" charset="0"/>
                <a:cs typeface="Times New Roman" pitchFamily="18" charset="0"/>
              </a:rPr>
              <a:t>½ segundo luego del reflejo flexor de </a:t>
            </a:r>
            <a:r>
              <a:rPr lang="es-MX" sz="2200" dirty="0">
                <a:latin typeface="Times New Roman" pitchFamily="18" charset="0"/>
                <a:cs typeface="Times New Roman" pitchFamily="18" charset="0"/>
              </a:rPr>
              <a:t>una extremidad inicia a extenderse la otra extremidad</a:t>
            </a:r>
          </a:p>
          <a:p>
            <a:pPr algn="just">
              <a:buClr>
                <a:srgbClr val="000099"/>
              </a:buClr>
              <a:buFont typeface="Wingdings" pitchFamily="2" charset="2"/>
              <a:buChar char="v"/>
            </a:pPr>
            <a:r>
              <a:rPr lang="es-MX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MX" sz="2200" dirty="0" smtClean="0">
                <a:latin typeface="Times New Roman" pitchFamily="18" charset="0"/>
                <a:cs typeface="Times New Roman" pitchFamily="18" charset="0"/>
              </a:rPr>
              <a:t>Las </a:t>
            </a:r>
            <a:r>
              <a:rPr lang="es-MX" sz="2200" dirty="0">
                <a:latin typeface="Times New Roman" pitchFamily="18" charset="0"/>
                <a:cs typeface="Times New Roman" pitchFamily="18" charset="0"/>
              </a:rPr>
              <a:t>señales de los nervios sensitivos cruzan al lado opuesto de la médula</a:t>
            </a:r>
            <a:endParaRPr lang="es-ES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6322" name="Picture 2" descr="http://mazinger.sisib.uchile.cl/repositorio/lb/ciencias_quimicas_y_farmaceuticas/steinera/images/FIG053.gif"/>
          <p:cNvPicPr>
            <a:picLocks noChangeAspect="1" noChangeArrowheads="1"/>
          </p:cNvPicPr>
          <p:nvPr/>
        </p:nvPicPr>
        <p:blipFill>
          <a:blip r:embed="rId2" cstate="print"/>
          <a:srcRect b="6061"/>
          <a:stretch>
            <a:fillRect/>
          </a:stretch>
        </p:blipFill>
        <p:spPr bwMode="auto">
          <a:xfrm>
            <a:off x="1835696" y="3573016"/>
            <a:ext cx="5445605" cy="22322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3200" dirty="0" smtClean="0"/>
              <a:t>Organización de la Médula Espinal</a:t>
            </a:r>
            <a:endParaRPr lang="es-ES" sz="3200" dirty="0"/>
          </a:p>
        </p:txBody>
      </p:sp>
      <p:pic>
        <p:nvPicPr>
          <p:cNvPr id="2050" name="Picture 2" descr="http://www.uaz.edu.mx/histo/ImgFiles/ROSS-PL-27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1924" y="1700808"/>
            <a:ext cx="5334372" cy="43802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332656"/>
            <a:ext cx="8001000" cy="4876800"/>
          </a:xfrm>
        </p:spPr>
        <p:txBody>
          <a:bodyPr>
            <a:normAutofit/>
          </a:bodyPr>
          <a:lstStyle/>
          <a:p>
            <a:pPr>
              <a:buClr>
                <a:srgbClr val="000099"/>
              </a:buClr>
              <a:buNone/>
            </a:pPr>
            <a:r>
              <a:rPr lang="es-MX" sz="2400" dirty="0" smtClean="0"/>
              <a:t>Inhibición Recíproca…</a:t>
            </a:r>
            <a:endParaRPr lang="es-ES" sz="3200" dirty="0"/>
          </a:p>
          <a:p>
            <a:pPr>
              <a:buClr>
                <a:srgbClr val="000099"/>
              </a:buClr>
              <a:buFont typeface="Wingdings" pitchFamily="2" charset="2"/>
              <a:buChar char="q"/>
            </a:pPr>
            <a:endParaRPr lang="es-MX" sz="2400" dirty="0"/>
          </a:p>
        </p:txBody>
      </p:sp>
      <p:pic>
        <p:nvPicPr>
          <p:cNvPr id="50180" name="Picture 4" descr="http://163.178.103.176/Ejercicios/Tema2N/FisoNerOb5/ABCNerObj5/ABC10NervOb5a/Pic5a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052736"/>
            <a:ext cx="6859885" cy="5616624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6 CuadroTexto"/>
          <p:cNvSpPr txBox="1"/>
          <p:nvPr/>
        </p:nvSpPr>
        <p:spPr>
          <a:xfrm>
            <a:off x="5796136" y="188640"/>
            <a:ext cx="2808312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1200" dirty="0" smtClean="0">
                <a:latin typeface="Comic Sans MS" pitchFamily="66" charset="0"/>
              </a:rPr>
              <a:t>cuando un reflejo  de flexión excita un músculo, simultáneamente inhibe los músculos antagonistas </a:t>
            </a:r>
            <a:endParaRPr lang="es-ES" sz="1200" dirty="0"/>
          </a:p>
        </p:txBody>
      </p:sp>
      <p:sp>
        <p:nvSpPr>
          <p:cNvPr id="8" name="7 CuadroTexto"/>
          <p:cNvSpPr txBox="1"/>
          <p:nvPr/>
        </p:nvSpPr>
        <p:spPr>
          <a:xfrm>
            <a:off x="179512" y="2132856"/>
            <a:ext cx="1728192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GT" sz="1400" i="1" u="sng" dirty="0" smtClean="0"/>
              <a:t>Circuitos del reflejo de retirada:</a:t>
            </a:r>
          </a:p>
          <a:p>
            <a:pPr algn="ctr"/>
            <a:endParaRPr lang="es-GT" sz="1400" i="1" u="sng" dirty="0" smtClean="0"/>
          </a:p>
          <a:p>
            <a:pPr marL="342900" indent="-342900">
              <a:buFont typeface="+mj-lt"/>
              <a:buAutoNum type="arabicPeriod"/>
            </a:pPr>
            <a:r>
              <a:rPr lang="es-GT" sz="1600" i="1" dirty="0" smtClean="0"/>
              <a:t>Divergentes</a:t>
            </a:r>
          </a:p>
          <a:p>
            <a:pPr marL="342900" indent="-342900">
              <a:buFont typeface="+mj-lt"/>
              <a:buAutoNum type="arabicPeriod"/>
            </a:pPr>
            <a:r>
              <a:rPr lang="es-GT" sz="1600" i="1" dirty="0" smtClean="0"/>
              <a:t>Inhibición recíproca</a:t>
            </a:r>
          </a:p>
          <a:p>
            <a:pPr marL="342900" indent="-342900">
              <a:buFont typeface="+mj-lt"/>
              <a:buAutoNum type="arabicPeriod"/>
            </a:pPr>
            <a:r>
              <a:rPr lang="es-GT" sz="1600" i="1" dirty="0" err="1" smtClean="0"/>
              <a:t>Posdescarga</a:t>
            </a:r>
            <a:endParaRPr lang="es-ES" sz="1600" i="1" dirty="0"/>
          </a:p>
        </p:txBody>
      </p:sp>
      <p:sp>
        <p:nvSpPr>
          <p:cNvPr id="9" name="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9" grpId="0" build="p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MX" sz="3200" b="1" dirty="0" smtClean="0">
                <a:latin typeface="+mn-lt"/>
              </a:rPr>
              <a:t>Reflejos Autónomos Medulares</a:t>
            </a:r>
            <a:endParaRPr lang="es-ES" sz="3200" b="1" dirty="0">
              <a:latin typeface="+mn-lt"/>
            </a:endParaRP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609600" indent="-609600">
              <a:buFontTx/>
              <a:buAutoNum type="arabicPeriod"/>
            </a:pPr>
            <a:r>
              <a:rPr lang="es-MX" sz="2000" dirty="0" smtClean="0"/>
              <a:t> Vasomotores por ∆T°</a:t>
            </a:r>
          </a:p>
          <a:p>
            <a:pPr marL="609600" indent="-609600">
              <a:buFontTx/>
              <a:buAutoNum type="arabicPeriod"/>
            </a:pPr>
            <a:r>
              <a:rPr lang="es-MX" sz="2000" dirty="0" smtClean="0"/>
              <a:t>Sudoración</a:t>
            </a:r>
          </a:p>
          <a:p>
            <a:pPr marL="609600" indent="-609600">
              <a:buFontTx/>
              <a:buAutoNum type="arabicPeriod"/>
            </a:pPr>
            <a:r>
              <a:rPr lang="es-MX" sz="2000" dirty="0" smtClean="0"/>
              <a:t>Intestino-Intestinales</a:t>
            </a:r>
          </a:p>
          <a:p>
            <a:pPr marL="609600" indent="-609600">
              <a:buFontTx/>
              <a:buAutoNum type="arabicPeriod"/>
            </a:pPr>
            <a:r>
              <a:rPr lang="es-MX" sz="2000" dirty="0" smtClean="0"/>
              <a:t>Peritoneo-Intestinales (inhibidores)</a:t>
            </a:r>
          </a:p>
          <a:p>
            <a:pPr marL="609600" indent="-609600">
              <a:buFontTx/>
              <a:buAutoNum type="arabicPeriod"/>
            </a:pPr>
            <a:r>
              <a:rPr lang="es-MX" sz="2000" dirty="0" smtClean="0"/>
              <a:t>Vaciamiento vesical o </a:t>
            </a:r>
            <a:r>
              <a:rPr lang="es-MX" sz="2000" dirty="0" err="1" smtClean="0"/>
              <a:t>colónico</a:t>
            </a:r>
            <a:endParaRPr lang="es-MX" sz="2000" dirty="0" smtClean="0"/>
          </a:p>
          <a:p>
            <a:pPr marL="609600" indent="-609600">
              <a:buFontTx/>
              <a:buAutoNum type="arabicPeriod"/>
            </a:pPr>
            <a:endParaRPr lang="es-MX" sz="2000" dirty="0" smtClean="0"/>
          </a:p>
          <a:p>
            <a:pPr marL="609600" indent="-609600">
              <a:buNone/>
            </a:pPr>
            <a:r>
              <a:rPr lang="es-MX" sz="2000" dirty="0" smtClean="0"/>
              <a:t>-Reflejo de Automatismo medular “reflejo en masa” </a:t>
            </a:r>
          </a:p>
          <a:p>
            <a:pPr marL="609600" indent="-609600">
              <a:buNone/>
            </a:pPr>
            <a:r>
              <a:rPr lang="es-MX" sz="2000" dirty="0" smtClean="0"/>
              <a:t>(todos a la vez)</a:t>
            </a:r>
            <a:endParaRPr lang="es-ES" sz="2000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8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8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8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8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8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8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88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88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88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88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 autoUpdateAnimBg="0"/>
      <p:bldP spid="78851" grpId="0" build="p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03648" y="4518248"/>
            <a:ext cx="7467600" cy="1143000"/>
          </a:xfrm>
        </p:spPr>
        <p:txBody>
          <a:bodyPr>
            <a:normAutofit/>
          </a:bodyPr>
          <a:lstStyle/>
          <a:p>
            <a:pPr algn="r"/>
            <a:r>
              <a:rPr lang="es-GT" sz="3200" i="1" dirty="0" smtClean="0">
                <a:latin typeface="Times New Roman" pitchFamily="18" charset="0"/>
                <a:cs typeface="Times New Roman" pitchFamily="18" charset="0"/>
              </a:rPr>
              <a:t>Descerebración y </a:t>
            </a:r>
            <a:r>
              <a:rPr lang="es-GT" sz="3200" i="1" dirty="0" err="1" smtClean="0">
                <a:latin typeface="Times New Roman" pitchFamily="18" charset="0"/>
                <a:cs typeface="Times New Roman" pitchFamily="18" charset="0"/>
              </a:rPr>
              <a:t>Descorticación</a:t>
            </a:r>
            <a:r>
              <a:rPr lang="es-GT" sz="3200" i="1" dirty="0" smtClean="0">
                <a:latin typeface="Times New Roman" pitchFamily="18" charset="0"/>
                <a:cs typeface="Times New Roman" pitchFamily="18" charset="0"/>
              </a:rPr>
              <a:t>…</a:t>
            </a:r>
            <a:endParaRPr lang="es-ES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3" name="Object 5"/>
          <p:cNvGraphicFramePr>
            <a:graphicFrameLocks noChangeAspect="1"/>
          </p:cNvGraphicFramePr>
          <p:nvPr/>
        </p:nvGraphicFramePr>
        <p:xfrm>
          <a:off x="539552" y="4077072"/>
          <a:ext cx="2658616" cy="2581275"/>
        </p:xfrm>
        <a:graphic>
          <a:graphicData uri="http://schemas.openxmlformats.org/presentationml/2006/ole">
            <p:oleObj spid="_x0000_s51202" name="Bitmap Image" r:id="rId3" imgW="1743318" imgH="2048161" progId="PBrush">
              <p:embed/>
            </p:oleObj>
          </a:graphicData>
        </a:graphic>
      </p:graphicFrame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sz="2400" b="1" dirty="0" smtClean="0">
                <a:latin typeface="Times New Roman" pitchFamily="18" charset="0"/>
                <a:cs typeface="Times New Roman" pitchFamily="18" charset="0"/>
              </a:rPr>
              <a:t>Tronco Encefálico</a:t>
            </a:r>
            <a:endParaRPr lang="es-E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8613" y="1941513"/>
            <a:ext cx="4024312" cy="4114800"/>
          </a:xfrm>
        </p:spPr>
        <p:txBody>
          <a:bodyPr>
            <a:normAutofit/>
          </a:bodyPr>
          <a:lstStyle/>
          <a:p>
            <a:pPr marL="609600" indent="-609600">
              <a:buFont typeface="Wingdings" pitchFamily="2" charset="2"/>
              <a:buNone/>
            </a:pPr>
            <a:r>
              <a:rPr lang="es-MX" sz="1800" dirty="0" smtClean="0">
                <a:latin typeface="Times New Roman" pitchFamily="18" charset="0"/>
                <a:cs typeface="Times New Roman" pitchFamily="18" charset="0"/>
              </a:rPr>
              <a:t>Control de la postura y equilibrio:</a:t>
            </a:r>
          </a:p>
          <a:p>
            <a:pPr marL="609600" indent="-609600">
              <a:buFont typeface="Wingdings" pitchFamily="2" charset="2"/>
              <a:buChar char="ü"/>
            </a:pPr>
            <a:r>
              <a:rPr lang="es-MX" sz="1800" dirty="0" smtClean="0">
                <a:latin typeface="Times New Roman" pitchFamily="18" charset="0"/>
                <a:cs typeface="Times New Roman" pitchFamily="18" charset="0"/>
              </a:rPr>
              <a:t>Núcleos Reticulares:</a:t>
            </a:r>
          </a:p>
          <a:p>
            <a:pPr marL="609600" indent="-609600">
              <a:buFont typeface="+mj-lt"/>
              <a:buAutoNum type="arabicPeriod"/>
            </a:pPr>
            <a:r>
              <a:rPr lang="es-MX" sz="1400" i="1" dirty="0" smtClean="0">
                <a:latin typeface="Times New Roman" pitchFamily="18" charset="0"/>
                <a:cs typeface="Times New Roman" pitchFamily="18" charset="0"/>
              </a:rPr>
              <a:t>Núcleos </a:t>
            </a:r>
            <a:r>
              <a:rPr lang="es-MX" sz="1400" i="1" dirty="0" err="1" smtClean="0">
                <a:latin typeface="Times New Roman" pitchFamily="18" charset="0"/>
                <a:cs typeface="Times New Roman" pitchFamily="18" charset="0"/>
              </a:rPr>
              <a:t>Pontinos</a:t>
            </a:r>
            <a:endParaRPr lang="es-MX" sz="1400" i="1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buFont typeface="+mj-lt"/>
              <a:buAutoNum type="arabicPeriod"/>
            </a:pPr>
            <a:r>
              <a:rPr lang="es-MX" sz="1400" i="1" dirty="0" smtClean="0">
                <a:latin typeface="Times New Roman" pitchFamily="18" charset="0"/>
                <a:cs typeface="Times New Roman" pitchFamily="18" charset="0"/>
              </a:rPr>
              <a:t>Núcleos Bulbares</a:t>
            </a:r>
          </a:p>
          <a:p>
            <a:pPr marL="609600" indent="-609600">
              <a:buFont typeface="Wingdings" pitchFamily="2" charset="2"/>
              <a:buChar char="ü"/>
            </a:pPr>
            <a:r>
              <a:rPr lang="es-MX" sz="1800" dirty="0" smtClean="0">
                <a:latin typeface="Times New Roman" pitchFamily="18" charset="0"/>
                <a:cs typeface="Times New Roman" pitchFamily="18" charset="0"/>
              </a:rPr>
              <a:t>Núcleos </a:t>
            </a:r>
            <a:r>
              <a:rPr lang="es-MX" sz="1800" dirty="0" err="1" smtClean="0">
                <a:latin typeface="Times New Roman" pitchFamily="18" charset="0"/>
                <a:cs typeface="Times New Roman" pitchFamily="18" charset="0"/>
              </a:rPr>
              <a:t>Vestibulares</a:t>
            </a:r>
            <a:endParaRPr lang="es-MX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buFont typeface="Wingdings" pitchFamily="2" charset="2"/>
              <a:buChar char="ü"/>
            </a:pPr>
            <a:r>
              <a:rPr lang="es-MX" sz="1800" dirty="0" smtClean="0">
                <a:latin typeface="Times New Roman" pitchFamily="18" charset="0"/>
                <a:cs typeface="Times New Roman" pitchFamily="18" charset="0"/>
              </a:rPr>
              <a:t>Aparato </a:t>
            </a:r>
            <a:r>
              <a:rPr lang="es-MX" sz="1800" dirty="0" err="1" smtClean="0">
                <a:latin typeface="Times New Roman" pitchFamily="18" charset="0"/>
                <a:cs typeface="Times New Roman" pitchFamily="18" charset="0"/>
              </a:rPr>
              <a:t>Vestibular</a:t>
            </a:r>
            <a:r>
              <a:rPr lang="es-MX" sz="1800" dirty="0" smtClean="0">
                <a:latin typeface="Times New Roman" pitchFamily="18" charset="0"/>
                <a:cs typeface="Times New Roman" pitchFamily="18" charset="0"/>
              </a:rPr>
              <a:t>                                         </a:t>
            </a:r>
            <a:endParaRPr lang="es-MX" sz="1800" dirty="0"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buFont typeface="Wingdings" pitchFamily="2" charset="2"/>
              <a:buNone/>
            </a:pPr>
            <a:endParaRPr lang="es-MX" sz="18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buFont typeface="Wingdings" pitchFamily="2" charset="2"/>
              <a:buNone/>
            </a:pPr>
            <a:endParaRPr lang="es-ES" sz="18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04" name="Picture 4" descr="http://www.med.ufro.cl/Recursos/neuroanatomia/archivos/5_tronco_externo_archivos/image5111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404664"/>
            <a:ext cx="5436096" cy="60486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10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n-US"/>
          </a:p>
        </p:txBody>
      </p:sp>
      <p:sp>
        <p:nvSpPr>
          <p:cNvPr id="17414" name="Line 6"/>
          <p:cNvSpPr>
            <a:spLocks noChangeShapeType="1"/>
          </p:cNvSpPr>
          <p:nvPr/>
        </p:nvSpPr>
        <p:spPr bwMode="auto">
          <a:xfrm>
            <a:off x="1293168" y="5524872"/>
            <a:ext cx="2057400" cy="0"/>
          </a:xfrm>
          <a:prstGeom prst="line">
            <a:avLst/>
          </a:prstGeom>
          <a:noFill/>
          <a:ln w="57150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es-ES"/>
          </a:p>
        </p:txBody>
      </p:sp>
      <p:sp>
        <p:nvSpPr>
          <p:cNvPr id="17415" name="Line 7"/>
          <p:cNvSpPr>
            <a:spLocks noChangeShapeType="1"/>
          </p:cNvSpPr>
          <p:nvPr/>
        </p:nvSpPr>
        <p:spPr bwMode="auto">
          <a:xfrm>
            <a:off x="1216968" y="5905872"/>
            <a:ext cx="2057400" cy="0"/>
          </a:xfrm>
          <a:prstGeom prst="line">
            <a:avLst/>
          </a:prstGeom>
          <a:noFill/>
          <a:ln w="57150">
            <a:solidFill>
              <a:srgbClr val="9966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subSp spid="_x0000_s51202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413">
                                            <p:subSp spid="_x0000_s51202"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413">
                                            <p:subSp spid="_x0000_s51202"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utoUpdateAnimBg="0"/>
      <p:bldP spid="17411" grpId="0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3200" dirty="0" smtClean="0">
                <a:latin typeface="Times New Roman" pitchFamily="18" charset="0"/>
                <a:cs typeface="Times New Roman" pitchFamily="18" charset="0"/>
              </a:rPr>
              <a:t>Tronco Encefálico</a:t>
            </a:r>
            <a:endParaRPr lang="es-E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/>
        <p:txBody>
          <a:bodyPr>
            <a:normAutofit lnSpcReduction="10000"/>
          </a:bodyPr>
          <a:lstStyle/>
          <a:p>
            <a:r>
              <a:rPr lang="es-GT" sz="2000" b="1" u="sng" dirty="0" smtClean="0">
                <a:latin typeface="Times New Roman" pitchFamily="18" charset="0"/>
                <a:cs typeface="Times New Roman" pitchFamily="18" charset="0"/>
              </a:rPr>
              <a:t>Núcleos </a:t>
            </a:r>
            <a:r>
              <a:rPr lang="es-GT" sz="2000" b="1" u="sng" dirty="0" err="1" smtClean="0">
                <a:latin typeface="Times New Roman" pitchFamily="18" charset="0"/>
                <a:cs typeface="Times New Roman" pitchFamily="18" charset="0"/>
              </a:rPr>
              <a:t>Pontinos</a:t>
            </a:r>
            <a:endParaRPr lang="es-GT" sz="20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s-GT" sz="2000" dirty="0" smtClean="0">
                <a:latin typeface="Times New Roman" pitchFamily="18" charset="0"/>
                <a:cs typeface="Times New Roman" pitchFamily="18" charset="0"/>
              </a:rPr>
              <a:t>Excitan los músculos </a:t>
            </a:r>
            <a:r>
              <a:rPr lang="es-GT" sz="2000" dirty="0" err="1" smtClean="0">
                <a:latin typeface="Times New Roman" pitchFamily="18" charset="0"/>
                <a:cs typeface="Times New Roman" pitchFamily="18" charset="0"/>
              </a:rPr>
              <a:t>antigravitatorios</a:t>
            </a:r>
            <a:r>
              <a:rPr lang="es-GT" sz="2000" dirty="0" smtClean="0">
                <a:latin typeface="Times New Roman" pitchFamily="18" charset="0"/>
                <a:cs typeface="Times New Roman" pitchFamily="18" charset="0"/>
              </a:rPr>
              <a:t>(paravertebrales y extensores de los miembros</a:t>
            </a:r>
            <a:r>
              <a:rPr lang="es-GT" sz="2000" dirty="0" smtClean="0">
                <a:latin typeface="Times New Roman" pitchFamily="18" charset="0"/>
                <a:cs typeface="Times New Roman" pitchFamily="18" charset="0"/>
              </a:rPr>
              <a:t>) vía el haz retículo espinal medial.</a:t>
            </a:r>
            <a:endParaRPr lang="es-GT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s-GT" sz="2000" dirty="0" smtClean="0">
                <a:latin typeface="Times New Roman" pitchFamily="18" charset="0"/>
                <a:cs typeface="Times New Roman" pitchFamily="18" charset="0"/>
              </a:rPr>
              <a:t>-Reciben señales excitadoras </a:t>
            </a:r>
            <a:r>
              <a:rPr lang="es-GT" sz="2000" dirty="0" smtClean="0">
                <a:latin typeface="Times New Roman" pitchFamily="18" charset="0"/>
                <a:cs typeface="Times New Roman" pitchFamily="18" charset="0"/>
              </a:rPr>
              <a:t>(aferencias) del </a:t>
            </a:r>
            <a:r>
              <a:rPr lang="es-GT" sz="2000" dirty="0" smtClean="0">
                <a:latin typeface="Times New Roman" pitchFamily="18" charset="0"/>
                <a:cs typeface="Times New Roman" pitchFamily="18" charset="0"/>
              </a:rPr>
              <a:t>cerebelo y núcleos </a:t>
            </a:r>
            <a:r>
              <a:rPr lang="es-GT" sz="2000" dirty="0" err="1" smtClean="0">
                <a:latin typeface="Times New Roman" pitchFamily="18" charset="0"/>
                <a:cs typeface="Times New Roman" pitchFamily="18" charset="0"/>
              </a:rPr>
              <a:t>vestibulares</a:t>
            </a:r>
            <a:endParaRPr lang="es-GT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s-GT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s-GT" sz="2000" b="1" u="sng" dirty="0" smtClean="0">
                <a:latin typeface="Times New Roman" pitchFamily="18" charset="0"/>
                <a:cs typeface="Times New Roman" pitchFamily="18" charset="0"/>
              </a:rPr>
              <a:t>Núcleos Bulbares</a:t>
            </a:r>
          </a:p>
          <a:p>
            <a:pPr>
              <a:buNone/>
            </a:pPr>
            <a:r>
              <a:rPr lang="es-GT" sz="2000" dirty="0" smtClean="0">
                <a:latin typeface="Times New Roman" pitchFamily="18" charset="0"/>
                <a:cs typeface="Times New Roman" pitchFamily="18" charset="0"/>
              </a:rPr>
              <a:t>Inhiben a los </a:t>
            </a:r>
            <a:r>
              <a:rPr lang="es-GT" sz="2000" dirty="0" err="1" smtClean="0">
                <a:latin typeface="Times New Roman" pitchFamily="18" charset="0"/>
                <a:cs typeface="Times New Roman" pitchFamily="18" charset="0"/>
              </a:rPr>
              <a:t>Pontinos</a:t>
            </a:r>
            <a:endParaRPr lang="es-GT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s-GT" sz="2000" dirty="0" smtClean="0">
                <a:latin typeface="Times New Roman" pitchFamily="18" charset="0"/>
                <a:cs typeface="Times New Roman" pitchFamily="18" charset="0"/>
              </a:rPr>
              <a:t>-Relajan a los músculos del </a:t>
            </a:r>
            <a:r>
              <a:rPr lang="es-GT" sz="2000" dirty="0" smtClean="0">
                <a:latin typeface="Times New Roman" pitchFamily="18" charset="0"/>
                <a:cs typeface="Times New Roman" pitchFamily="18" charset="0"/>
              </a:rPr>
              <a:t>cuerpo vía el haz retículo espinal lateral</a:t>
            </a:r>
            <a:endParaRPr lang="es-E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6562" name="Picture 2" descr="http://www.energiacraneosacral.com/Tao_energia/imagenes/masaje_espalda_nomb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980728"/>
            <a:ext cx="3981996" cy="52734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GT" dirty="0" smtClean="0"/>
              <a:t>Rigidez de descerebración</a:t>
            </a:r>
            <a:endParaRPr lang="es-E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s-GT" sz="2000" b="1" i="1" dirty="0" smtClean="0"/>
              <a:t>Sección a nivel del mesencéfalo</a:t>
            </a:r>
          </a:p>
          <a:p>
            <a:pPr>
              <a:buNone/>
            </a:pPr>
            <a:endParaRPr lang="es-GT" sz="2000" b="1" i="1" dirty="0" smtClean="0"/>
          </a:p>
          <a:p>
            <a:pPr>
              <a:buNone/>
            </a:pPr>
            <a:r>
              <a:rPr lang="es-GT" sz="2000" i="1" dirty="0" smtClean="0"/>
              <a:t>-Núcleos Reticulares y </a:t>
            </a:r>
            <a:r>
              <a:rPr lang="es-GT" sz="2000" i="1" dirty="0" err="1" smtClean="0"/>
              <a:t>Vestibulares</a:t>
            </a:r>
            <a:r>
              <a:rPr lang="es-GT" sz="2000" i="1" dirty="0" smtClean="0"/>
              <a:t> están intactos</a:t>
            </a:r>
          </a:p>
          <a:p>
            <a:pPr>
              <a:buNone/>
            </a:pPr>
            <a:r>
              <a:rPr lang="es-GT" sz="2000" i="1" dirty="0" smtClean="0"/>
              <a:t>-Se pierde el control sobre los núcleos bulbares </a:t>
            </a:r>
          </a:p>
          <a:p>
            <a:pPr>
              <a:buNone/>
            </a:pPr>
            <a:r>
              <a:rPr lang="es-GT" sz="2000" i="1" dirty="0" smtClean="0"/>
              <a:t>-Hiperactividad de los núcleos </a:t>
            </a:r>
            <a:r>
              <a:rPr lang="es-GT" sz="2000" i="1" dirty="0" err="1" smtClean="0"/>
              <a:t>pontinos</a:t>
            </a:r>
            <a:r>
              <a:rPr lang="es-GT" sz="2000" i="1" dirty="0" smtClean="0"/>
              <a:t> (músculos </a:t>
            </a:r>
            <a:r>
              <a:rPr lang="es-GT" sz="2000" i="1" dirty="0" err="1" smtClean="0"/>
              <a:t>antigravitatorios</a:t>
            </a:r>
            <a:r>
              <a:rPr lang="es-GT" sz="2000" i="1" dirty="0" smtClean="0"/>
              <a:t> y extensores)</a:t>
            </a:r>
          </a:p>
          <a:p>
            <a:pPr>
              <a:buNone/>
            </a:pPr>
            <a:endParaRPr lang="es-GT" sz="2000" i="1" dirty="0" smtClean="0"/>
          </a:p>
          <a:p>
            <a:pPr>
              <a:buNone/>
            </a:pPr>
            <a:r>
              <a:rPr lang="es-GT" sz="2000" i="1" dirty="0" smtClean="0"/>
              <a:t>Rigidez por pérdida del control cortical, del núcleo rojo y ganglios basales sobre los núcleos bulbares(de los cuales recibían aferencias) que produce hiperactividad del sistema excitador </a:t>
            </a:r>
            <a:r>
              <a:rPr lang="es-GT" sz="2000" i="1" dirty="0" err="1" smtClean="0"/>
              <a:t>pontino</a:t>
            </a:r>
            <a:r>
              <a:rPr lang="es-GT" sz="2000" i="1" dirty="0" smtClean="0"/>
              <a:t>…</a:t>
            </a:r>
            <a:endParaRPr lang="es-ES" sz="2000" i="1" dirty="0"/>
          </a:p>
        </p:txBody>
      </p:sp>
      <p:sp>
        <p:nvSpPr>
          <p:cNvPr id="4" name="3 Marcador de imágenes prediseñadas"/>
          <p:cNvSpPr>
            <a:spLocks noGrp="1"/>
          </p:cNvSpPr>
          <p:nvPr>
            <p:ph type="clipArt" sz="half" idx="2"/>
          </p:nvPr>
        </p:nvSpPr>
        <p:spPr/>
      </p:sp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 cstate="print"/>
          <a:srcRect l="33479" t="26203" r="25567" b="12766"/>
          <a:stretch>
            <a:fillRect/>
          </a:stretch>
        </p:blipFill>
        <p:spPr bwMode="auto">
          <a:xfrm>
            <a:off x="4283968" y="1700808"/>
            <a:ext cx="4536504" cy="44644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8" name="7 Conector recto"/>
          <p:cNvCxnSpPr/>
          <p:nvPr/>
        </p:nvCxnSpPr>
        <p:spPr>
          <a:xfrm>
            <a:off x="4355976" y="2996952"/>
            <a:ext cx="2592288" cy="0"/>
          </a:xfrm>
          <a:prstGeom prst="line">
            <a:avLst/>
          </a:prstGeom>
          <a:ln w="76200">
            <a:solidFill>
              <a:srgbClr val="28F0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800" dirty="0" smtClean="0">
                <a:latin typeface="Times New Roman" pitchFamily="18" charset="0"/>
                <a:cs typeface="Times New Roman" pitchFamily="18" charset="0"/>
              </a:rPr>
              <a:t>Lesión </a:t>
            </a:r>
            <a:r>
              <a:rPr lang="es-GT" sz="2800" dirty="0" err="1" smtClean="0">
                <a:latin typeface="Times New Roman" pitchFamily="18" charset="0"/>
                <a:cs typeface="Times New Roman" pitchFamily="18" charset="0"/>
              </a:rPr>
              <a:t>Pontina</a:t>
            </a:r>
            <a:r>
              <a:rPr lang="es-GT" sz="2800" dirty="0" smtClean="0">
                <a:latin typeface="Times New Roman" pitchFamily="18" charset="0"/>
                <a:cs typeface="Times New Roman" pitchFamily="18" charset="0"/>
              </a:rPr>
              <a:t> Inferior y Rigidez de </a:t>
            </a:r>
            <a:r>
              <a:rPr lang="es-GT" sz="2800" dirty="0" err="1" smtClean="0">
                <a:latin typeface="Times New Roman" pitchFamily="18" charset="0"/>
                <a:cs typeface="Times New Roman" pitchFamily="18" charset="0"/>
              </a:rPr>
              <a:t>descorticación</a:t>
            </a:r>
            <a:r>
              <a:rPr lang="es-GT" sz="2800" dirty="0" smtClean="0">
                <a:latin typeface="Times New Roman" pitchFamily="18" charset="0"/>
                <a:cs typeface="Times New Roman" pitchFamily="18" charset="0"/>
              </a:rPr>
              <a:t>…</a:t>
            </a:r>
            <a:endParaRPr lang="es-E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es-GT" sz="1800" dirty="0" smtClean="0">
                <a:latin typeface="Times New Roman" pitchFamily="18" charset="0"/>
                <a:cs typeface="Times New Roman" pitchFamily="18" charset="0"/>
              </a:rPr>
              <a:t>Lesión por debajo de los núcleos </a:t>
            </a:r>
            <a:r>
              <a:rPr lang="es-GT" sz="1800" dirty="0" err="1" smtClean="0">
                <a:latin typeface="Times New Roman" pitchFamily="18" charset="0"/>
                <a:cs typeface="Times New Roman" pitchFamily="18" charset="0"/>
              </a:rPr>
              <a:t>pontinos</a:t>
            </a:r>
            <a:endParaRPr lang="es-GT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es-GT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s-GT" sz="1800" dirty="0" smtClean="0">
                <a:latin typeface="Times New Roman" pitchFamily="18" charset="0"/>
                <a:cs typeface="Times New Roman" pitchFamily="18" charset="0"/>
              </a:rPr>
              <a:t>-Predomina(sobreexcita)  estímulo de los núcleos bulbares (inhibidores)</a:t>
            </a:r>
          </a:p>
          <a:p>
            <a:pPr algn="just">
              <a:buNone/>
            </a:pPr>
            <a:endParaRPr lang="es-GT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s-GT" sz="1800" dirty="0" smtClean="0">
                <a:latin typeface="Times New Roman" pitchFamily="18" charset="0"/>
                <a:cs typeface="Times New Roman" pitchFamily="18" charset="0"/>
              </a:rPr>
              <a:t>-La </a:t>
            </a:r>
            <a:r>
              <a:rPr lang="es-GT" sz="1800" dirty="0" err="1" smtClean="0">
                <a:latin typeface="Times New Roman" pitchFamily="18" charset="0"/>
                <a:cs typeface="Times New Roman" pitchFamily="18" charset="0"/>
              </a:rPr>
              <a:t>decorticación</a:t>
            </a:r>
            <a:r>
              <a:rPr lang="es-GT" sz="1800" dirty="0" smtClean="0">
                <a:latin typeface="Times New Roman" pitchFamily="18" charset="0"/>
                <a:cs typeface="Times New Roman" pitchFamily="18" charset="0"/>
              </a:rPr>
              <a:t> se debe a lesión a nivel de los hemisferios cerebrales (</a:t>
            </a:r>
            <a:r>
              <a:rPr lang="es-GT" sz="1800" dirty="0" err="1" smtClean="0">
                <a:latin typeface="Times New Roman" pitchFamily="18" charset="0"/>
                <a:cs typeface="Times New Roman" pitchFamily="18" charset="0"/>
              </a:rPr>
              <a:t>supratentorial</a:t>
            </a:r>
            <a:r>
              <a:rPr lang="es-GT" sz="18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s-ES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imágenes prediseñadas"/>
          <p:cNvSpPr>
            <a:spLocks noGrp="1"/>
          </p:cNvSpPr>
          <p:nvPr>
            <p:ph type="clipArt" sz="half" idx="2"/>
          </p:nvPr>
        </p:nvSpPr>
        <p:spPr/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33479" t="26203" r="25567" b="12766"/>
          <a:stretch>
            <a:fillRect/>
          </a:stretch>
        </p:blipFill>
        <p:spPr bwMode="auto">
          <a:xfrm>
            <a:off x="4283968" y="1700808"/>
            <a:ext cx="4536504" cy="44644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7" name="6 Conector recto"/>
          <p:cNvCxnSpPr/>
          <p:nvPr/>
        </p:nvCxnSpPr>
        <p:spPr>
          <a:xfrm>
            <a:off x="4427984" y="4365104"/>
            <a:ext cx="2592288" cy="0"/>
          </a:xfrm>
          <a:prstGeom prst="line">
            <a:avLst/>
          </a:prstGeom>
          <a:ln w="76200">
            <a:solidFill>
              <a:srgbClr val="28F0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imágenes prediseñadas"/>
          <p:cNvSpPr>
            <a:spLocks noGrp="1"/>
          </p:cNvSpPr>
          <p:nvPr>
            <p:ph type="clipArt" sz="half" idx="2"/>
          </p:nvPr>
        </p:nvSpPr>
        <p:spPr/>
      </p:sp>
      <p:pic>
        <p:nvPicPr>
          <p:cNvPr id="5" name="Picture 2" descr="http://www.uv.es/neurotic/exa2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86941"/>
            <a:ext cx="8424936" cy="6511863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n-US"/>
          </a:p>
        </p:txBody>
      </p:sp>
      <p:cxnSp>
        <p:nvCxnSpPr>
          <p:cNvPr id="8" name="7 Conector recto"/>
          <p:cNvCxnSpPr/>
          <p:nvPr/>
        </p:nvCxnSpPr>
        <p:spPr>
          <a:xfrm>
            <a:off x="2339752" y="4581128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>
            <a:off x="2051720" y="1844824"/>
            <a:ext cx="20882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8610" name="Picture 2" descr="http://1.bp.blogspot.com/-IWXXG5isrJw/UX6b-ymPrOI/AAAAAAAAA7A/vmGIJgtHGNk/s640/posturas%25201%2520girad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764704"/>
            <a:ext cx="6768752" cy="544884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imágenes prediseñadas"/>
          <p:cNvSpPr>
            <a:spLocks noGrp="1"/>
          </p:cNvSpPr>
          <p:nvPr>
            <p:ph type="clipArt" sz="half" idx="2"/>
          </p:nvPr>
        </p:nvSpPr>
        <p:spPr/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n-US"/>
          </a:p>
        </p:txBody>
      </p:sp>
      <p:pic>
        <p:nvPicPr>
          <p:cNvPr id="6" name="descerebración de sapo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51521" y="350658"/>
            <a:ext cx="8640960" cy="6246694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sz="2800" b="1" dirty="0" smtClean="0">
                <a:latin typeface="Times New Roman" pitchFamily="18" charset="0"/>
                <a:cs typeface="Times New Roman" pitchFamily="18" charset="0"/>
              </a:rPr>
              <a:t>Fases de Shock Medular…</a:t>
            </a:r>
            <a:endParaRPr lang="es-E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8613" y="1941513"/>
            <a:ext cx="4024312" cy="4114800"/>
          </a:xfrm>
        </p:spPr>
        <p:txBody>
          <a:bodyPr/>
          <a:lstStyle/>
          <a:p>
            <a:endParaRPr lang="es-MX" dirty="0"/>
          </a:p>
          <a:p>
            <a:endParaRPr lang="es-ES" dirty="0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2133600"/>
            <a:ext cx="4191000" cy="41148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es-MX" sz="2000" u="sng" dirty="0">
                <a:latin typeface="Times New Roman" pitchFamily="18" charset="0"/>
                <a:cs typeface="Times New Roman" pitchFamily="18" charset="0"/>
              </a:rPr>
              <a:t>Fase  </a:t>
            </a:r>
            <a:r>
              <a:rPr lang="es-MX" sz="2000" u="sng" dirty="0" smtClean="0">
                <a:latin typeface="Times New Roman" pitchFamily="18" charset="0"/>
                <a:cs typeface="Times New Roman" pitchFamily="18" charset="0"/>
              </a:rPr>
              <a:t>tardía</a:t>
            </a:r>
            <a:endParaRPr lang="es-MX" sz="2000" u="sng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endParaRPr lang="es-MX" sz="2000" u="sng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es-MX" sz="2000" dirty="0">
                <a:latin typeface="Times New Roman" pitchFamily="18" charset="0"/>
                <a:cs typeface="Times New Roman" pitchFamily="18" charset="0"/>
              </a:rPr>
              <a:t>   En semanas o meses </a:t>
            </a:r>
            <a:r>
              <a:rPr lang="es-MX" sz="2000" dirty="0" smtClean="0">
                <a:latin typeface="Times New Roman" pitchFamily="18" charset="0"/>
                <a:cs typeface="Times New Roman" pitchFamily="18" charset="0"/>
              </a:rPr>
              <a:t>las </a:t>
            </a:r>
            <a:r>
              <a:rPr lang="es-MX" sz="2000" dirty="0">
                <a:latin typeface="Times New Roman" pitchFamily="18" charset="0"/>
                <a:cs typeface="Times New Roman" pitchFamily="18" charset="0"/>
              </a:rPr>
              <a:t>neuronas de la medula </a:t>
            </a:r>
            <a:r>
              <a:rPr lang="es-MX" sz="2000" dirty="0" smtClean="0">
                <a:latin typeface="Times New Roman" pitchFamily="18" charset="0"/>
                <a:cs typeface="Times New Roman" pitchFamily="18" charset="0"/>
              </a:rPr>
              <a:t>recuperan poco a poco su excitabilidad.</a:t>
            </a:r>
          </a:p>
          <a:p>
            <a:pPr>
              <a:buFont typeface="Wingdings" pitchFamily="2" charset="2"/>
              <a:buNone/>
            </a:pPr>
            <a:endParaRPr lang="es-MX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es-MX" sz="2000" dirty="0" smtClean="0">
                <a:latin typeface="Times New Roman" pitchFamily="18" charset="0"/>
                <a:cs typeface="Times New Roman" pitchFamily="18" charset="0"/>
              </a:rPr>
              <a:t>Se recuperan primero los reflejos más simples (</a:t>
            </a:r>
            <a:r>
              <a:rPr lang="es-MX" sz="2000" dirty="0" err="1" smtClean="0">
                <a:latin typeface="Times New Roman" pitchFamily="18" charset="0"/>
                <a:cs typeface="Times New Roman" pitchFamily="18" charset="0"/>
              </a:rPr>
              <a:t>miotáticos</a:t>
            </a:r>
            <a:r>
              <a:rPr lang="es-MX" sz="2000" dirty="0" smtClean="0">
                <a:latin typeface="Times New Roman" pitchFamily="18" charset="0"/>
                <a:cs typeface="Times New Roman" pitchFamily="18" charset="0"/>
              </a:rPr>
              <a:t>) luego los flexores, </a:t>
            </a:r>
            <a:r>
              <a:rPr lang="es-MX" sz="2000" dirty="0" err="1" smtClean="0">
                <a:latin typeface="Times New Roman" pitchFamily="18" charset="0"/>
                <a:cs typeface="Times New Roman" pitchFamily="18" charset="0"/>
              </a:rPr>
              <a:t>antigravitatorios</a:t>
            </a:r>
            <a:r>
              <a:rPr lang="es-MX" sz="2000" dirty="0" smtClean="0">
                <a:latin typeface="Times New Roman" pitchFamily="18" charset="0"/>
                <a:cs typeface="Times New Roman" pitchFamily="18" charset="0"/>
              </a:rPr>
              <a:t> y apenas vestigios de la marcha…</a:t>
            </a:r>
            <a:endParaRPr lang="es-MX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endParaRPr lang="es-ES" sz="20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784225" y="2354263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s-ES">
              <a:latin typeface="Univers" pitchFamily="34" charset="0"/>
            </a:endParaRP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784225" y="2506663"/>
            <a:ext cx="3635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s-ES">
              <a:latin typeface="Technical" pitchFamily="66" charset="0"/>
            </a:endParaRP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631825" y="1820863"/>
            <a:ext cx="3711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s-ES">
              <a:latin typeface="Technical" pitchFamily="66" charset="0"/>
            </a:endParaRP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304800" y="2133600"/>
            <a:ext cx="40386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MX" sz="2000" u="sng" dirty="0">
                <a:latin typeface="Times New Roman" pitchFamily="18" charset="0"/>
                <a:cs typeface="Times New Roman" pitchFamily="18" charset="0"/>
              </a:rPr>
              <a:t>Fase inmediata</a:t>
            </a:r>
          </a:p>
          <a:p>
            <a:endParaRPr lang="es-MX" sz="2000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es-MX" sz="2000" dirty="0">
                <a:latin typeface="Times New Roman" pitchFamily="18" charset="0"/>
                <a:cs typeface="Times New Roman" pitchFamily="18" charset="0"/>
              </a:rPr>
              <a:t>Los reflejos quedan</a:t>
            </a:r>
          </a:p>
          <a:p>
            <a:r>
              <a:rPr lang="es-MX" sz="2000" dirty="0">
                <a:latin typeface="Times New Roman" pitchFamily="18" charset="0"/>
                <a:cs typeface="Times New Roman" pitchFamily="18" charset="0"/>
              </a:rPr>
              <a:t>deprimidos porque no</a:t>
            </a:r>
          </a:p>
          <a:p>
            <a:r>
              <a:rPr lang="es-MX" sz="2000" dirty="0">
                <a:latin typeface="Times New Roman" pitchFamily="18" charset="0"/>
                <a:cs typeface="Times New Roman" pitchFamily="18" charset="0"/>
              </a:rPr>
              <a:t>hay </a:t>
            </a:r>
            <a:r>
              <a:rPr lang="es-MX" sz="2000" dirty="0" smtClean="0">
                <a:latin typeface="Times New Roman" pitchFamily="18" charset="0"/>
                <a:cs typeface="Times New Roman" pitchFamily="18" charset="0"/>
              </a:rPr>
              <a:t>señales </a:t>
            </a:r>
            <a:r>
              <a:rPr lang="es-MX" sz="2000" dirty="0" err="1" smtClean="0">
                <a:latin typeface="Times New Roman" pitchFamily="18" charset="0"/>
                <a:cs typeface="Times New Roman" pitchFamily="18" charset="0"/>
              </a:rPr>
              <a:t>faciltadoras</a:t>
            </a:r>
            <a:endParaRPr lang="es-MX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s-MX" sz="2000" dirty="0">
                <a:latin typeface="Times New Roman" pitchFamily="18" charset="0"/>
                <a:cs typeface="Times New Roman" pitchFamily="18" charset="0"/>
              </a:rPr>
              <a:t> superiores (protuberancia</a:t>
            </a:r>
            <a:r>
              <a:rPr lang="es-MX" sz="20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s-MX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13881" t="38951" r="28542" b="13167"/>
          <a:stretch>
            <a:fillRect/>
          </a:stretch>
        </p:blipFill>
        <p:spPr bwMode="auto">
          <a:xfrm>
            <a:off x="179512" y="0"/>
            <a:ext cx="8856984" cy="68580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s-ES"/>
          </a:p>
        </p:txBody>
      </p:sp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 cstate="print"/>
          <a:srcRect l="5254" t="18329" r="2323" b="45250"/>
          <a:stretch>
            <a:fillRect/>
          </a:stretch>
        </p:blipFill>
        <p:spPr bwMode="auto">
          <a:xfrm>
            <a:off x="0" y="476672"/>
            <a:ext cx="9144000" cy="5976664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197768"/>
            <a:ext cx="7467600" cy="1143000"/>
          </a:xfrm>
        </p:spPr>
        <p:txBody>
          <a:bodyPr>
            <a:normAutofit/>
          </a:bodyPr>
          <a:lstStyle/>
          <a:p>
            <a:r>
              <a:rPr lang="es-GT" sz="3200" dirty="0" smtClean="0"/>
              <a:t>Reflejos Primitivos…</a:t>
            </a:r>
            <a:endParaRPr lang="es-ES" sz="3200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Moro Reflex.wmv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331640" y="1628800"/>
            <a:ext cx="6096000" cy="4572000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GT" dirty="0" smtClean="0"/>
              <a:t>Clasificación Clínica de la respuesta a un estímulo (reflejo)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 l="4700" t="41953" r="60433" b="21626"/>
          <a:stretch>
            <a:fillRect/>
          </a:stretch>
        </p:blipFill>
        <p:spPr bwMode="auto">
          <a:xfrm>
            <a:off x="1187624" y="1844824"/>
            <a:ext cx="6624736" cy="389071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8677" t="13361" r="37471" b="5499"/>
          <a:stretch>
            <a:fillRect/>
          </a:stretch>
        </p:blipFill>
        <p:spPr>
          <a:xfrm>
            <a:off x="395536" y="1"/>
            <a:ext cx="8280920" cy="6858000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Best Reflex ever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39552" y="406692"/>
            <a:ext cx="8064895" cy="5902628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s-ES"/>
          </a:p>
        </p:txBody>
      </p:sp>
      <p:pic>
        <p:nvPicPr>
          <p:cNvPr id="73730" name="Picture 2" descr="http://chistalia.es/img/uploads/10:17:42-01-07-2013ciego-y-mud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"/>
            <a:ext cx="9144001" cy="67139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724128" y="4518248"/>
            <a:ext cx="3456384" cy="1143000"/>
          </a:xfrm>
        </p:spPr>
        <p:txBody>
          <a:bodyPr>
            <a:noAutofit/>
          </a:bodyPr>
          <a:lstStyle/>
          <a:p>
            <a:r>
              <a:rPr lang="es-GT" sz="7200" dirty="0" smtClean="0">
                <a:latin typeface="Edwardian Script ITC" pitchFamily="66" charset="0"/>
              </a:rPr>
              <a:t>Gracias…</a:t>
            </a:r>
            <a:endParaRPr lang="es-ES" sz="7200" dirty="0">
              <a:latin typeface="Edwardian Script ITC" pitchFamily="66" charset="0"/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s-GT" sz="2000" dirty="0" smtClean="0"/>
              <a:t>Células de </a:t>
            </a:r>
            <a:r>
              <a:rPr lang="es-GT" sz="2000" dirty="0" err="1" smtClean="0"/>
              <a:t>Renshaw</a:t>
            </a:r>
            <a:r>
              <a:rPr lang="es-GT" sz="2000" dirty="0" smtClean="0"/>
              <a:t>…</a:t>
            </a:r>
            <a:endParaRPr lang="es-ES" sz="2000" dirty="0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/>
          <a:srcRect l="39013" t="39984" r="21693" b="10798"/>
          <a:stretch>
            <a:fillRect/>
          </a:stretch>
        </p:blipFill>
        <p:spPr bwMode="auto">
          <a:xfrm>
            <a:off x="3973826" y="2092288"/>
            <a:ext cx="5170174" cy="364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http://2.bp.blogspot.com/_q31d8tnevBw/SXe58e_LqwI/AAAAAAAAACM/ykGI_0H9b-0/s400/RENSHA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32856"/>
            <a:ext cx="3923928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7504" y="413792"/>
            <a:ext cx="8686800" cy="1143000"/>
          </a:xfrm>
        </p:spPr>
        <p:txBody>
          <a:bodyPr>
            <a:normAutofit/>
          </a:bodyPr>
          <a:lstStyle/>
          <a:p>
            <a:r>
              <a:rPr lang="es-GT" sz="3200" dirty="0" smtClean="0"/>
              <a:t>Reflejos </a:t>
            </a:r>
            <a:r>
              <a:rPr lang="es-GT" sz="3200" dirty="0" err="1" smtClean="0"/>
              <a:t>Monosinápticos</a:t>
            </a:r>
            <a:r>
              <a:rPr lang="es-GT" sz="3200" dirty="0" smtClean="0"/>
              <a:t> y Reflejos </a:t>
            </a:r>
            <a:r>
              <a:rPr lang="es-GT" sz="3200" dirty="0" err="1" smtClean="0"/>
              <a:t>Polisinápticos</a:t>
            </a:r>
            <a:endParaRPr lang="es-ES" sz="32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8436" name="Picture 4" descr="http://www.efn.uncor.edu/departamentos/divbioeco/anatocom/Biologia/Index_archivos/Nervioso/arcorefelj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016" y="1743044"/>
            <a:ext cx="8820472" cy="420623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13881" t="38103" r="28242" b="7259"/>
          <a:stretch>
            <a:fillRect/>
          </a:stretch>
        </p:blipFill>
        <p:spPr bwMode="auto">
          <a:xfrm>
            <a:off x="143321" y="0"/>
            <a:ext cx="8893175" cy="68580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Maniobra de </a:t>
            </a:r>
            <a:r>
              <a:rPr lang="es-GT" dirty="0" err="1" smtClean="0"/>
              <a:t>Jendrassik</a:t>
            </a:r>
            <a:endParaRPr lang="es-ES" dirty="0"/>
          </a:p>
        </p:txBody>
      </p:sp>
      <p:pic>
        <p:nvPicPr>
          <p:cNvPr id="16386" name="Picture 2" descr="http://www.gastromerida.com/images/semio/neurologico/reflejos/jendrassi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700808"/>
            <a:ext cx="5095875" cy="46863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 l="51910" t="18311" r="9180" b="5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" name="2 Rectángulo"/>
          <p:cNvSpPr/>
          <p:nvPr/>
        </p:nvSpPr>
        <p:spPr>
          <a:xfrm>
            <a:off x="0" y="0"/>
            <a:ext cx="2000250" cy="16287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1200" b="1" dirty="0">
                <a:solidFill>
                  <a:srgbClr val="002060"/>
                </a:solidFill>
              </a:rPr>
              <a:t>SISTEMA MOTOR GAMMA CONTROLADO POR </a:t>
            </a:r>
            <a:r>
              <a:rPr lang="es-ES" sz="1200" b="1" dirty="0" smtClean="0">
                <a:solidFill>
                  <a:srgbClr val="002060"/>
                </a:solidFill>
              </a:rPr>
              <a:t>EL CEREBELO</a:t>
            </a:r>
            <a:r>
              <a:rPr lang="es-ES" sz="1200" b="1" dirty="0">
                <a:solidFill>
                  <a:srgbClr val="002060"/>
                </a:solidFill>
              </a:rPr>
              <a:t>, GANGLIOS BASALES Y </a:t>
            </a:r>
            <a:r>
              <a:rPr lang="es-ES" sz="1200" b="1" dirty="0" smtClean="0">
                <a:solidFill>
                  <a:srgbClr val="002060"/>
                </a:solidFill>
              </a:rPr>
              <a:t>CORTEZA CEREBRAL</a:t>
            </a:r>
            <a:endParaRPr lang="es-ES" sz="1200" b="1" dirty="0">
              <a:solidFill>
                <a:srgbClr val="002060"/>
              </a:solidFill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3521571" y="121196"/>
            <a:ext cx="1914525" cy="5715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1600" b="1" dirty="0">
                <a:solidFill>
                  <a:srgbClr val="FF0000"/>
                </a:solidFill>
              </a:rPr>
              <a:t>HUSO MUSCULAR</a:t>
            </a: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 l="57422" t="21240" r="6250" b="49463"/>
          <a:stretch>
            <a:fillRect/>
          </a:stretch>
        </p:blipFill>
        <p:spPr bwMode="auto">
          <a:xfrm>
            <a:off x="0" y="2"/>
            <a:ext cx="9143999" cy="6715124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" name="2 Rectángulo"/>
          <p:cNvSpPr/>
          <p:nvPr/>
        </p:nvSpPr>
        <p:spPr>
          <a:xfrm>
            <a:off x="0" y="0"/>
            <a:ext cx="3203848" cy="207168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1400" b="1" dirty="0">
                <a:solidFill>
                  <a:srgbClr val="002060"/>
                </a:solidFill>
              </a:rPr>
              <a:t>Ó</a:t>
            </a:r>
            <a:r>
              <a:rPr lang="es-ES" sz="1400" b="1" dirty="0" smtClean="0">
                <a:solidFill>
                  <a:srgbClr val="002060"/>
                </a:solidFill>
              </a:rPr>
              <a:t>RGANO TENDINOSO DE </a:t>
            </a:r>
            <a:r>
              <a:rPr lang="es-ES" sz="1400" b="1" dirty="0">
                <a:solidFill>
                  <a:srgbClr val="002060"/>
                </a:solidFill>
              </a:rPr>
              <a:t>GOLGI</a:t>
            </a:r>
          </a:p>
          <a:p>
            <a:pPr algn="ctr">
              <a:defRPr/>
            </a:pPr>
            <a:r>
              <a:rPr lang="es-ES" sz="1400" b="1" dirty="0">
                <a:solidFill>
                  <a:srgbClr val="002060"/>
                </a:solidFill>
              </a:rPr>
              <a:t>SIEMPRE ES </a:t>
            </a:r>
            <a:r>
              <a:rPr lang="es-ES" sz="1400" b="1" u="sng" dirty="0">
                <a:solidFill>
                  <a:srgbClr val="002060"/>
                </a:solidFill>
              </a:rPr>
              <a:t>INHIBIDOR</a:t>
            </a:r>
            <a:r>
              <a:rPr lang="es-ES" sz="1400" b="1" dirty="0">
                <a:solidFill>
                  <a:srgbClr val="002060"/>
                </a:solidFill>
              </a:rPr>
              <a:t> </a:t>
            </a:r>
            <a:r>
              <a:rPr lang="es-ES" sz="1400" b="1" dirty="0" smtClean="0">
                <a:solidFill>
                  <a:srgbClr val="002060"/>
                </a:solidFill>
              </a:rPr>
              <a:t>                  - PROTECTOR- </a:t>
            </a:r>
          </a:p>
          <a:p>
            <a:pPr algn="ctr">
              <a:defRPr/>
            </a:pPr>
            <a:r>
              <a:rPr lang="es-ES" sz="1400" b="1" dirty="0" smtClean="0">
                <a:solidFill>
                  <a:srgbClr val="002060"/>
                </a:solidFill>
              </a:rPr>
              <a:t>FUNCIONA </a:t>
            </a:r>
            <a:r>
              <a:rPr lang="es-ES" sz="1400" b="1" dirty="0">
                <a:solidFill>
                  <a:srgbClr val="002060"/>
                </a:solidFill>
              </a:rPr>
              <a:t>COMO RETROALIMENTACION NEGATIVA</a:t>
            </a:r>
          </a:p>
        </p:txBody>
      </p:sp>
      <p:graphicFrame>
        <p:nvGraphicFramePr>
          <p:cNvPr id="20481" name="Object 1"/>
          <p:cNvGraphicFramePr>
            <a:graphicFrameLocks noChangeAspect="1"/>
          </p:cNvGraphicFramePr>
          <p:nvPr/>
        </p:nvGraphicFramePr>
        <p:xfrm>
          <a:off x="3491880" y="3933056"/>
          <a:ext cx="5652120" cy="2732348"/>
        </p:xfrm>
        <a:graphic>
          <a:graphicData uri="http://schemas.openxmlformats.org/presentationml/2006/ole">
            <p:oleObj spid="_x0000_s20481" name="Imagen de mapa de bits" r:id="rId4" imgW="4352381" imgH="3057143" progId="PBrush">
              <p:embed/>
            </p:oleObj>
          </a:graphicData>
        </a:graphic>
      </p:graphicFrame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-Funciones motoras de la médula espinal-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écnico">
  <a:themeElements>
    <a:clrScheme name="Técnico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écnico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écnico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405</TotalTime>
  <Words>831</Words>
  <Application>Microsoft Office PowerPoint</Application>
  <PresentationFormat>Presentación en pantalla (4:3)</PresentationFormat>
  <Paragraphs>148</Paragraphs>
  <Slides>36</Slides>
  <Notes>2</Notes>
  <HiddenSlides>0</HiddenSlides>
  <MMClips>5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2</vt:i4>
      </vt:variant>
      <vt:variant>
        <vt:lpstr>Títulos de diapositiva</vt:lpstr>
      </vt:variant>
      <vt:variant>
        <vt:i4>36</vt:i4>
      </vt:variant>
    </vt:vector>
  </HeadingPairs>
  <TitlesOfParts>
    <vt:vector size="39" baseType="lpstr">
      <vt:lpstr>Técnico</vt:lpstr>
      <vt:lpstr>Imagen de mapa de bits</vt:lpstr>
      <vt:lpstr>Bitmap Image</vt:lpstr>
      <vt:lpstr>Funciones Motoras Medulares</vt:lpstr>
      <vt:lpstr>Organización de la Médula Espinal</vt:lpstr>
      <vt:lpstr>Diapositiva 3</vt:lpstr>
      <vt:lpstr>Diapositiva 4</vt:lpstr>
      <vt:lpstr>Reflejos Monosinápticos y Reflejos Polisinápticos</vt:lpstr>
      <vt:lpstr>Diapositiva 6</vt:lpstr>
      <vt:lpstr>Maniobra de Jendrassik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Reflejo Flexor / Nociceptivo</vt:lpstr>
      <vt:lpstr>Reflejo Extensor Cruzado…</vt:lpstr>
      <vt:lpstr>Diapositiva 20</vt:lpstr>
      <vt:lpstr>Reflejos Autónomos Medulares</vt:lpstr>
      <vt:lpstr>Descerebración y Descorticación…</vt:lpstr>
      <vt:lpstr>Tronco Encefálico</vt:lpstr>
      <vt:lpstr>Tronco Encefálico</vt:lpstr>
      <vt:lpstr>Rigidez de descerebración</vt:lpstr>
      <vt:lpstr>Lesión Pontina Inferior y Rigidez de descorticación…</vt:lpstr>
      <vt:lpstr>Diapositiva 27</vt:lpstr>
      <vt:lpstr>Diapositiva 28</vt:lpstr>
      <vt:lpstr>Fases de Shock Medular…</vt:lpstr>
      <vt:lpstr>Diapositiva 30</vt:lpstr>
      <vt:lpstr>Reflejos Primitivos…</vt:lpstr>
      <vt:lpstr>Clasificación Clínica de la respuesta a un estímulo (reflejo)</vt:lpstr>
      <vt:lpstr>Diapositiva 33</vt:lpstr>
      <vt:lpstr>Diapositiva 34</vt:lpstr>
      <vt:lpstr>Diapositiva 35</vt:lpstr>
      <vt:lpstr>Gracias…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Funciones Motoras Medulares</dc:title>
  <dc:creator>Johnnathan</dc:creator>
  <cp:lastModifiedBy>Johnnathan</cp:lastModifiedBy>
  <cp:revision>8</cp:revision>
  <dcterms:created xsi:type="dcterms:W3CDTF">2014-03-06T06:04:33Z</dcterms:created>
  <dcterms:modified xsi:type="dcterms:W3CDTF">2014-03-11T07:05:26Z</dcterms:modified>
</cp:coreProperties>
</file>